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TxStyle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TxStyle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77452" autoAdjust="0"/>
  </p:normalViewPr>
  <p:slideViewPr>
    <p:cSldViewPr>
      <p:cViewPr varScale="1">
        <p:scale>
          <a:sx n="56" d="100"/>
          <a:sy n="56" d="100"/>
        </p:scale>
        <p:origin x="1764" y="84"/>
      </p:cViewPr>
      <p:guideLst>
        <p:guide orient="horz" pos="2159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3342" y="9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4975" cy="501649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6" y="1"/>
            <a:ext cx="2974975" cy="501649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CAB2E63B-4E62-4202-9155-029198FEDE9A}" type="datetimeFigureOut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9496426"/>
            <a:ext cx="2974975" cy="501649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6" y="9496426"/>
            <a:ext cx="2974975" cy="501649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24D316BA-BECA-4C49-8EF7-A4BB68EEC4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00558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6" y="4749087"/>
            <a:ext cx="5492750" cy="4499134"/>
          </a:xfrm>
          <a:prstGeom prst="rect">
            <a:avLst/>
          </a:prstGeom>
        </p:spPr>
        <p:txBody>
          <a:bodyPr vert="horz" lIns="92184" tIns="46091" rIns="92184" bIns="46091">
            <a:noAutofit/>
          </a:bodyPr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8" name="슬라이드 이미지 개체 틀 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250950"/>
            <a:ext cx="4498975" cy="3373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926" tIns="44463" rIns="88926" bIns="44463" rtlCol="0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97991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1863" y="747713"/>
            <a:ext cx="5002212" cy="3751262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95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4515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2110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1863" y="747713"/>
            <a:ext cx="5002212" cy="3751262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3818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31863" y="747713"/>
            <a:ext cx="5002212" cy="3751262"/>
          </a:xfrm>
          <a:prstGeom prst="rect">
            <a:avLst/>
          </a:prstGeom>
        </p:spPr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3" name="직사각형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 dirty="0"/>
              <a:t>학생들과 친숙한 용어 표현으로 : 부위 소비하기, 구매하기 등</a:t>
            </a:r>
          </a:p>
        </p:txBody>
      </p:sp>
    </p:spTree>
    <p:extLst>
      <p:ext uri="{BB962C8B-B14F-4D97-AF65-F5344CB8AC3E}">
        <p14:creationId xmlns:p14="http://schemas.microsoft.com/office/powerpoint/2010/main" val="2377902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B40C4CB7-7088-4FD5-9ED1-C4405A0AB5E4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9765752-F936-4859-B29E-C7397C00B843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본문" type="vertTx" preserve="1">
  <p:cSld name="제목 및 세로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17B7540E-933D-4517-AC95-09554ADB15C3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1427EB45-47AE-43CE-8632-56464F5AD8D6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11188" y="188913"/>
            <a:ext cx="7993062" cy="5364162"/>
          </a:xfrm>
        </p:spPr>
        <p:txBody>
          <a:bodyPr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B46614A0-F865-4C71-96D2-D571DA7FBA38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C127A19E-CFD1-44C1-8CCD-CFBB66ED329C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E6CB9369-17D3-4966-A4A6-5FAD6D239179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B2AD1B6A-8FDE-4DEB-AC88-21CDFD4255F7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172C458E-29B6-4EFF-A27E-B0E86D0EE717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920CF1F-0EEB-4FF9-AA97-04CEFB54D4C2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및 설명" type="objTx" preserve="1">
  <p:cSld name="내용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97930C43-84EE-4E39-8776-438C846F3320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3D9A4F26-5417-484D-BFE6-68ADBAB403A1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fld id="{162B3419-2FD8-4F7B-B5A0-22B303587DAA}" type="datetime1">
              <a:rPr lang="ko-KR" altLang="en-US" smtClean="0"/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772834" y="1232756"/>
            <a:ext cx="3627422" cy="1003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6000" b="1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밥상까지</a:t>
            </a:r>
          </a:p>
        </p:txBody>
      </p:sp>
      <p:sp>
        <p:nvSpPr>
          <p:cNvPr id="18" name="타원 17"/>
          <p:cNvSpPr/>
          <p:nvPr/>
        </p:nvSpPr>
        <p:spPr>
          <a:xfrm>
            <a:off x="1511660" y="273772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2303748" y="273772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163452" y="404664"/>
            <a:ext cx="3233430" cy="100574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6000" b="1">
                <a:solidFill>
                  <a:schemeClr val="accent3">
                    <a:lumMod val="75000"/>
                  </a:schemeClr>
                </a:solidFill>
                <a:latin typeface="맑은 고딕"/>
                <a:ea typeface="맑은 고딕"/>
              </a:rPr>
              <a:t>텃밭에서</a:t>
            </a:r>
          </a:p>
        </p:txBody>
      </p:sp>
      <p:pic>
        <p:nvPicPr>
          <p:cNvPr id="26634" name="그림 26633"/>
          <p:cNvPicPr>
            <a:picLocks noChangeAspect="1"/>
          </p:cNvPicPr>
          <p:nvPr/>
        </p:nvPicPr>
        <p:blipFill rotWithShape="1">
          <a:blip r:embed="rId3"/>
          <a:srcRect t="11580" b="4210"/>
          <a:stretch>
            <a:fillRect/>
          </a:stretch>
        </p:blipFill>
        <p:spPr>
          <a:xfrm>
            <a:off x="323528" y="2416490"/>
            <a:ext cx="8604956" cy="4441510"/>
          </a:xfrm>
          <a:prstGeom prst="rect">
            <a:avLst/>
          </a:prstGeom>
        </p:spPr>
      </p:pic>
      <p:graphicFrame>
        <p:nvGraphicFramePr>
          <p:cNvPr id="26635" name="표 26634"/>
          <p:cNvGraphicFramePr/>
          <p:nvPr/>
        </p:nvGraphicFramePr>
        <p:xfrm>
          <a:off x="3955867" y="3662632"/>
          <a:ext cx="1020713" cy="365760"/>
        </p:xfrm>
        <a:graphic>
          <a:graphicData uri="http://schemas.openxmlformats.org/drawingml/2006/table">
            <a:tbl>
              <a:tblPr firstRow="1" bandRow="1"/>
              <a:tblGrid>
                <a:gridCol w="1020713"/>
              </a:tblGrid>
              <a:tr h="250364">
                <a:tc>
                  <a:txBody>
                    <a:bodyPr/>
                    <a:lstStyle/>
                    <a:p>
                      <a:pPr>
                        <a:defRPr lang="ko-KR"/>
                      </a:pPr>
                      <a:endParaRPr lang="ko-KR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</a:lnL>
                    <a:lnR w="9525" cap="flat" cmpd="sng" algn="ctr">
                      <a:noFill/>
                      <a:prstDash val="solid"/>
                      <a:round/>
                    </a:lnR>
                    <a:lnT w="9525" cap="flat" cmpd="sng" algn="ctr">
                      <a:noFill/>
                      <a:prstDash val="solid"/>
                      <a:round/>
                    </a:lnT>
                    <a:lnB w="9525" cap="flat" cmpd="sng" algn="ctr">
                      <a:noFill/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26636" name="타원 20"/>
          <p:cNvSpPr/>
          <p:nvPr/>
        </p:nvSpPr>
        <p:spPr>
          <a:xfrm>
            <a:off x="5121032" y="1052736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6637" name="타원 20"/>
          <p:cNvSpPr/>
          <p:nvPr/>
        </p:nvSpPr>
        <p:spPr>
          <a:xfrm>
            <a:off x="5913120" y="1049876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조상호\Desktop\말똥가리\바탕\26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-1" y="0"/>
            <a:ext cx="9165771" cy="6858000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0" y="332656"/>
            <a:ext cx="9180512" cy="6525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marL="0" lvl="0" indent="0" algn="l" defTabSz="91440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/>
            </a:pPr>
            <a:endParaRPr lang="ko-KR" altLang="ko-KR" sz="1800" b="0" i="0">
              <a:solidFill>
                <a:schemeClr val="tx1"/>
              </a:solidFill>
              <a:latin typeface="굴림"/>
              <a:ea typeface="굴림"/>
              <a:cs typeface="굴림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marL="0" lvl="0" indent="0" algn="l" defTabSz="91440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/>
            </a:pPr>
            <a:endParaRPr lang="ko-KR" altLang="ko-KR" sz="1800" b="0" i="0">
              <a:solidFill>
                <a:schemeClr val="tx1"/>
              </a:solidFill>
              <a:latin typeface="굴림"/>
              <a:ea typeface="굴림"/>
              <a:cs typeface="굴림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67544" y="1071546"/>
            <a:ext cx="8208912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 lang="ko-KR"/>
            </a:pPr>
            <a:r>
              <a:rPr lang="ko-KR" altLang="en-US" sz="2400" b="1">
                <a:solidFill>
                  <a:schemeClr val="bg2">
                    <a:lumMod val="25000"/>
                  </a:schemeClr>
                </a:solidFill>
              </a:rPr>
              <a:t>▦ 모듬 이름을 정해보세요</a:t>
            </a: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lvl="0">
              <a:defRPr lang="ko-KR"/>
            </a:pP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   </a:t>
            </a: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67544" y="2151666"/>
            <a:ext cx="8208912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 lang="ko-KR"/>
            </a:pPr>
            <a:r>
              <a:rPr lang="ko-KR" altLang="en-US" sz="2400" b="1">
                <a:solidFill>
                  <a:schemeClr val="bg2">
                    <a:lumMod val="25000"/>
                  </a:schemeClr>
                </a:solidFill>
              </a:rPr>
              <a:t>▦ 알고 있는 김치의 종류를 적어보세요</a:t>
            </a: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lvl="0">
              <a:defRPr lang="ko-KR"/>
            </a:pPr>
            <a:endParaRPr lang="en-US" altLang="ko-KR" sz="2400" b="1">
              <a:solidFill>
                <a:schemeClr val="bg2">
                  <a:lumMod val="25000"/>
                </a:schemeClr>
              </a:solidFill>
            </a:endParaRPr>
          </a:p>
          <a:p>
            <a:pPr lvl="0">
              <a:defRPr lang="ko-KR"/>
            </a:pPr>
            <a:r>
              <a:rPr lang="en-US" altLang="ko-KR" sz="2400" b="1"/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67544" y="3591826"/>
            <a:ext cx="8208912" cy="2592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 lang="ko-KR"/>
            </a:pPr>
            <a:r>
              <a:rPr lang="ko-KR" altLang="en-US" sz="2400" b="1">
                <a:solidFill>
                  <a:schemeClr val="bg2">
                    <a:lumMod val="25000"/>
                  </a:schemeClr>
                </a:solidFill>
              </a:rPr>
              <a:t>▦ 오늘 만든 김치에 대하여 소개해 보세요</a:t>
            </a: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</p:txBody>
      </p:sp>
      <p:pic>
        <p:nvPicPr>
          <p:cNvPr id="30722" name="Picture 2" descr="C:\Users\조상호\Desktop\말똥가리\30.gif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215206" y="714356"/>
            <a:ext cx="1080120" cy="882994"/>
          </a:xfrm>
          <a:prstGeom prst="rect">
            <a:avLst/>
          </a:prstGeom>
          <a:noFill/>
        </p:spPr>
      </p:pic>
      <p:pic>
        <p:nvPicPr>
          <p:cNvPr id="30723" name="Picture 3" descr="C:\Users\조상호\Desktop\말똥가리\23.gif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7236296" y="4931577"/>
            <a:ext cx="1287396" cy="110852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>
            <a:normAutofit/>
          </a:bodyPr>
          <a:lstStyle/>
          <a:p>
            <a:pPr lvl="0">
              <a:defRPr lang="ko-KR"/>
            </a:pPr>
            <a:r>
              <a:rPr lang="ko-KR" altLang="en-US" sz="3600" b="1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배추와 </a:t>
            </a:r>
            <a:r>
              <a:rPr lang="ko-KR" altLang="en-US" sz="3600" b="1" dirty="0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무로 만든 김치 </a:t>
            </a:r>
            <a:r>
              <a:rPr lang="ko-KR" altLang="en-US" sz="3600" b="1" dirty="0" err="1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활동지</a:t>
            </a:r>
            <a:r>
              <a:rPr lang="ko-KR" altLang="en-US" sz="3600" b="1" dirty="0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</a:rPr>
              <a:t> 발표해요.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95536" y="1997958"/>
            <a:ext cx="5112568" cy="3134112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solidFill>
                  <a:srgbClr val="00B050"/>
                </a:solidFill>
              </a:rPr>
              <a:t>모둠별로 활동지에 </a:t>
            </a:r>
          </a:p>
          <a:p>
            <a:pPr lvl="0">
              <a:defRPr lang="ko-KR"/>
            </a:pPr>
            <a:r>
              <a:rPr lang="ko-KR" altLang="en-US" sz="4000" b="1">
                <a:solidFill>
                  <a:srgbClr val="00B050"/>
                </a:solidFill>
              </a:rPr>
              <a:t>적어 보세요</a:t>
            </a:r>
            <a:r>
              <a:rPr lang="en-US" altLang="ko-KR" sz="4000" b="1">
                <a:solidFill>
                  <a:srgbClr val="00B050"/>
                </a:solidFill>
              </a:rPr>
              <a:t>. </a:t>
            </a:r>
            <a:r>
              <a:rPr lang="ko-KR" altLang="en-US" sz="4000" b="1">
                <a:solidFill>
                  <a:srgbClr val="FF0000"/>
                </a:solidFill>
              </a:rPr>
              <a:t>팍팍</a:t>
            </a:r>
            <a:r>
              <a:rPr lang="en-US" altLang="ko-KR" sz="4000" b="1">
                <a:solidFill>
                  <a:srgbClr val="FF0000"/>
                </a:solidFill>
              </a:rPr>
              <a:t>!!</a:t>
            </a:r>
          </a:p>
          <a:p>
            <a:pPr lvl="0">
              <a:defRPr lang="ko-KR"/>
            </a:pPr>
            <a:endParaRPr lang="en-US" altLang="ko-KR" sz="4000" b="1">
              <a:solidFill>
                <a:srgbClr val="C00000"/>
              </a:solidFill>
            </a:endParaRPr>
          </a:p>
          <a:p>
            <a:pPr marL="342900" indent="-342900">
              <a:buChar char="-"/>
              <a:defRPr lang="ko-KR"/>
            </a:pPr>
            <a:r>
              <a:rPr lang="ko-KR" altLang="en-US" sz="4000" b="1">
                <a:solidFill>
                  <a:srgbClr val="E438E4"/>
                </a:solidFill>
              </a:rPr>
              <a:t>활동시간 </a:t>
            </a:r>
            <a:r>
              <a:rPr lang="en-US" altLang="ko-KR" sz="4000" b="1">
                <a:solidFill>
                  <a:srgbClr val="E438E4"/>
                </a:solidFill>
              </a:rPr>
              <a:t>: 1</a:t>
            </a:r>
            <a:r>
              <a:rPr lang="ko-KR" altLang="en-US" sz="4000" b="1">
                <a:solidFill>
                  <a:srgbClr val="E438E4"/>
                </a:solidFill>
              </a:rPr>
              <a:t>5분</a:t>
            </a:r>
            <a:r>
              <a:rPr lang="en-US" altLang="ko-KR" sz="4000" b="1">
                <a:solidFill>
                  <a:srgbClr val="E438E4"/>
                </a:solidFill>
              </a:rPr>
              <a:t> </a:t>
            </a:r>
          </a:p>
          <a:p>
            <a:pPr marL="342900" indent="-342900">
              <a:buChar char="-"/>
              <a:defRPr lang="ko-KR"/>
            </a:pPr>
            <a:r>
              <a:rPr lang="ko-KR" altLang="en-US" sz="4000" b="1">
                <a:solidFill>
                  <a:srgbClr val="E438E4"/>
                </a:solidFill>
              </a:rPr>
              <a:t>각 모둠별 발표 </a:t>
            </a:r>
            <a:endParaRPr lang="en-US" altLang="ko-KR" sz="4000" b="1">
              <a:solidFill>
                <a:srgbClr val="E438E4"/>
              </a:solidFill>
            </a:endParaRPr>
          </a:p>
        </p:txBody>
      </p:sp>
      <p:pic>
        <p:nvPicPr>
          <p:cNvPr id="1027" name="그림 1026"/>
          <p:cNvPicPr>
            <a:picLocks noChangeAspect="1"/>
          </p:cNvPicPr>
          <p:nvPr/>
        </p:nvPicPr>
        <p:blipFill rotWithShape="1">
          <a:blip r:embed="rId2"/>
          <a:srcRect t="17890"/>
          <a:stretch>
            <a:fillRect/>
          </a:stretch>
        </p:blipFill>
        <p:spPr>
          <a:xfrm>
            <a:off x="5976156" y="1736812"/>
            <a:ext cx="2772308" cy="46085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3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230" decel="100000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20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2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2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7718" y="1036360"/>
            <a:ext cx="9134232" cy="880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5200" b="1">
                <a:solidFill>
                  <a:srgbClr val="FF0000"/>
                </a:solidFill>
                <a:latin typeface="HY견고딕"/>
                <a:ea typeface="HY견고딕"/>
              </a:rPr>
              <a:t>김치송</a:t>
            </a:r>
            <a:r>
              <a:rPr lang="en-US" altLang="ko-KR" sz="5200" b="1">
                <a:solidFill>
                  <a:srgbClr val="FF0000"/>
                </a:solidFill>
                <a:latin typeface="HY견고딕"/>
                <a:ea typeface="HY견고딕"/>
              </a:rPr>
              <a:t>!!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55514" y="29665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정리하기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pic>
        <p:nvPicPr>
          <p:cNvPr id="14341" name="그림 14340"/>
          <p:cNvPicPr>
            <a:picLocks noChangeAspect="1"/>
          </p:cNvPicPr>
          <p:nvPr/>
        </p:nvPicPr>
        <p:blipFill rotWithShape="1">
          <a:blip r:embed="rId2"/>
          <a:srcRect b="11540"/>
          <a:stretch>
            <a:fillRect/>
          </a:stretch>
        </p:blipFill>
        <p:spPr>
          <a:xfrm>
            <a:off x="863588" y="2276872"/>
            <a:ext cx="7554962" cy="3816424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6530667"/>
            <a:ext cx="54721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https</a:t>
            </a:r>
            <a:r>
              <a:rPr lang="en-US" altLang="ko-KR" sz="1200" dirty="0"/>
              <a:t>://jr.naver.com/s/love_song/view?contentsNo=105547</a:t>
            </a:r>
            <a:endParaRPr lang="ko-KR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표 13"/>
          <p:cNvGraphicFramePr/>
          <p:nvPr/>
        </p:nvGraphicFramePr>
        <p:xfrm>
          <a:off x="3851910" y="3500800"/>
          <a:ext cx="1438767" cy="367515"/>
        </p:xfrm>
        <a:graphic>
          <a:graphicData uri="http://schemas.openxmlformats.org/drawingml/2006/table">
            <a:tbl>
              <a:tblPr firstRow="1" bandRow="1"/>
              <a:tblGrid>
                <a:gridCol w="1438767"/>
              </a:tblGrid>
              <a:tr h="367515">
                <a:tc>
                  <a:txBody>
                    <a:bodyPr/>
                    <a:lstStyle/>
                    <a:p>
                      <a:pPr>
                        <a:defRPr lang="ko-KR"/>
                      </a:pPr>
                      <a:endParaRPr lang="ko-KR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</a:lnL>
                    <a:lnR w="9525" cap="flat" cmpd="sng" algn="ctr">
                      <a:noFill/>
                      <a:prstDash val="solid"/>
                      <a:round/>
                    </a:lnR>
                    <a:lnT w="9525" cap="flat" cmpd="sng" algn="ctr">
                      <a:noFill/>
                      <a:prstDash val="solid"/>
                      <a:round/>
                    </a:lnT>
                    <a:lnB w="9525" cap="flat" cmpd="sng" algn="ctr">
                      <a:noFill/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15" name="TextBox 6"/>
          <p:cNvSpPr txBox="1"/>
          <p:nvPr/>
        </p:nvSpPr>
        <p:spPr>
          <a:xfrm>
            <a:off x="0" y="0"/>
            <a:ext cx="9372364" cy="17318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lang="ko-KR"/>
            </a:pPr>
            <a:r>
              <a:rPr lang="ko-KR" sz="4600" b="1" i="0">
                <a:solidFill>
                  <a:srgbClr val="008000"/>
                </a:solidFill>
              </a:rPr>
              <a:t>[바른 밥상, 밝은 100세]</a:t>
            </a:r>
          </a:p>
          <a:p>
            <a:pPr algn="l">
              <a:defRPr lang="ko-KR"/>
            </a:pPr>
            <a:r>
              <a:rPr lang="ko-KR" altLang="en-US" sz="5400" b="1" i="0">
                <a:solidFill>
                  <a:srgbClr val="000000">
                    <a:alpha val="100000"/>
                  </a:srgbClr>
                </a:solidFill>
              </a:rPr>
              <a:t>              </a:t>
            </a:r>
            <a:r>
              <a:rPr lang="ko-KR" sz="6200" b="1" i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ko-KR" sz="6200" b="1" i="0">
                <a:solidFill>
                  <a:srgbClr val="FF6600"/>
                </a:solidFill>
              </a:rPr>
              <a:t>5대 </a:t>
            </a:r>
            <a:r>
              <a:rPr lang="ko-KR" sz="6200" b="1" i="0">
                <a:solidFill>
                  <a:srgbClr val="2525F5"/>
                </a:solidFill>
              </a:rPr>
              <a:t>실천지침</a:t>
            </a:r>
            <a:r>
              <a:rPr lang="ko-KR" altLang="en-US" sz="6200" b="1">
                <a:solidFill>
                  <a:srgbClr val="2525F5"/>
                </a:solidFill>
                <a:latin typeface="맑은 고딕"/>
                <a:ea typeface="맑은 고딕"/>
              </a:rPr>
              <a:t> </a:t>
            </a: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50799" y="1772816"/>
            <a:ext cx="9033532" cy="4907384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-10842" y="6541700"/>
            <a:ext cx="3034420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http</a:t>
            </a:r>
            <a:r>
              <a:rPr lang="ko-KR" altLang="en-US" sz="1200" dirty="0"/>
              <a:t>://blog.naver.com/e-goodfood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341" name="직사각형 3"/>
          <p:cNvSpPr/>
          <p:nvPr/>
        </p:nvSpPr>
        <p:spPr>
          <a:xfrm>
            <a:off x="1799692" y="116632"/>
            <a:ext cx="655222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5400" b="1" dirty="0" smtClean="0">
                <a:solidFill>
                  <a:srgbClr val="E00909"/>
                </a:solidFill>
                <a:latin typeface="HY견고딕"/>
                <a:ea typeface="HY견고딕"/>
              </a:rPr>
              <a:t>食</a:t>
            </a:r>
            <a:r>
              <a:rPr lang="ko-KR" altLang="en-US" sz="5400" b="1" dirty="0" smtClean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사랑 </a:t>
            </a:r>
            <a:r>
              <a:rPr lang="ko-KR" altLang="en-US" sz="5400" b="1" dirty="0" smtClean="0">
                <a:solidFill>
                  <a:srgbClr val="E00909"/>
                </a:solidFill>
                <a:latin typeface="HY견고딕"/>
                <a:ea typeface="HY견고딕"/>
              </a:rPr>
              <a:t>農</a:t>
            </a:r>
            <a:r>
              <a:rPr lang="ko-KR" altLang="en-US" sz="5400" b="1" dirty="0" smtClean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사랑</a:t>
            </a:r>
            <a:endParaRPr lang="en-US" altLang="ko-KR" sz="5400" b="1" dirty="0" smtClean="0"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 scaled="0"/>
              </a:gradFill>
              <a:latin typeface="HY견고딕"/>
              <a:ea typeface="HY견고딕"/>
            </a:endParaRPr>
          </a:p>
          <a:p>
            <a:pPr algn="ctr">
              <a:defRPr lang="ko-KR"/>
            </a:pPr>
            <a:r>
              <a:rPr lang="en-US" altLang="ko-KR" sz="2800" b="1" dirty="0" smtClean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- </a:t>
            </a:r>
            <a:r>
              <a:rPr lang="ko-KR" altLang="en-US" sz="2800" b="1" dirty="0" smtClean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김치 만들기 동영상</a:t>
            </a:r>
            <a:r>
              <a:rPr lang="ko-KR" altLang="en-US" sz="4800" b="1" dirty="0" smtClean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  </a:t>
            </a:r>
            <a:endParaRPr lang="ko-KR" altLang="en-US" sz="4800" b="1" dirty="0"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 scaled="0"/>
              </a:gradFill>
              <a:latin typeface="HY견고딕"/>
              <a:ea typeface="HY견고딕"/>
            </a:endParaRPr>
          </a:p>
        </p:txBody>
      </p:sp>
      <p:pic>
        <p:nvPicPr>
          <p:cNvPr id="14342" name="_x79130064" descr="EMB00001fec1187"/>
          <p:cNvPicPr>
            <a:picLocks noChangeAspect="1" noChangeArrowheads="1"/>
          </p:cNvPicPr>
          <p:nvPr/>
        </p:nvPicPr>
        <p:blipFill rotWithShape="1">
          <a:blip r:embed="rId3"/>
          <a:srcRect l="17090" t="51030" r="44770" b="16970"/>
          <a:stretch>
            <a:fillRect/>
          </a:stretch>
        </p:blipFill>
        <p:spPr>
          <a:xfrm>
            <a:off x="0" y="0"/>
            <a:ext cx="1835696" cy="1090518"/>
          </a:xfrm>
          <a:prstGeom prst="rect">
            <a:avLst/>
          </a:prstGeom>
          <a:noFill/>
        </p:spPr>
      </p:pic>
      <p:sp>
        <p:nvSpPr>
          <p:cNvPr id="14343" name="직사각형 5"/>
          <p:cNvSpPr/>
          <p:nvPr/>
        </p:nvSpPr>
        <p:spPr>
          <a:xfrm>
            <a:off x="-508" y="939805"/>
            <a:ext cx="18204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lang="ko-KR"/>
            </a:pPr>
            <a:r>
              <a:rPr lang="ko-KR" altLang="en-US" sz="2400" b="1" dirty="0" smtClean="0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동기유발</a:t>
            </a:r>
            <a:endParaRPr lang="en-US" altLang="ko-KR" sz="2400" b="1" dirty="0"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1895257"/>
            <a:ext cx="4141574" cy="256749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02529"/>
            <a:ext cx="4298224" cy="256022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077" y="4369889"/>
            <a:ext cx="4321845" cy="248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85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75420" y="0"/>
            <a:ext cx="8005026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defRPr lang="ko-KR" altLang="en-US"/>
            </a:pPr>
            <a:r>
              <a:rPr lang="ko-KR" altLang="en-US" sz="6111" b="1">
                <a:solidFill>
                  <a:srgbClr val="008000"/>
                </a:solidFill>
                <a:latin typeface="맑은 고딕"/>
                <a:ea typeface="맑은 고딕"/>
              </a:rPr>
              <a:t>우리 전통음식</a:t>
            </a:r>
            <a:r>
              <a:rPr lang="ko-KR" altLang="en-US" sz="6111" b="1">
                <a:solidFill>
                  <a:srgbClr val="FF0000"/>
                </a:solidFill>
                <a:latin typeface="맑은 고딕"/>
                <a:ea typeface="맑은 고딕"/>
              </a:rPr>
              <a:t> 김치</a:t>
            </a:r>
            <a:r>
              <a:rPr lang="en-US" altLang="ko-KR" b="1">
                <a:solidFill>
                  <a:srgbClr val="FF0000"/>
                </a:solidFill>
                <a:latin typeface="HY견고딕"/>
                <a:ea typeface="HY견고딕"/>
              </a:rPr>
              <a:t>   </a:t>
            </a:r>
            <a:r>
              <a:rPr lang="en-US" altLang="ko-KR" b="1">
                <a:latin typeface="HY견고딕"/>
                <a:ea typeface="HY견고딕"/>
              </a:rPr>
              <a:t>       </a:t>
            </a:r>
          </a:p>
        </p:txBody>
      </p:sp>
      <p:sp>
        <p:nvSpPr>
          <p:cNvPr id="5" name="타원 4"/>
          <p:cNvSpPr/>
          <p:nvPr/>
        </p:nvSpPr>
        <p:spPr>
          <a:xfrm>
            <a:off x="755576" y="5115488"/>
            <a:ext cx="2577745" cy="15481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sz="3200" b="1">
                <a:latin typeface="HY강B"/>
                <a:ea typeface="HY강B"/>
              </a:rPr>
              <a:t>비타민 </a:t>
            </a:r>
          </a:p>
          <a:p>
            <a:pPr algn="ctr">
              <a:defRPr lang="ko-KR" altLang="en-US"/>
            </a:pPr>
            <a:r>
              <a:rPr lang="en-US" altLang="ko-KR" sz="3200" b="1">
                <a:latin typeface="HY강B"/>
                <a:ea typeface="HY강B"/>
              </a:rPr>
              <a:t>A, B, C</a:t>
            </a:r>
            <a:endParaRPr lang="ko-KR" altLang="en-US" sz="3200" b="1">
              <a:latin typeface="HY강B"/>
              <a:ea typeface="HY강B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6396170" y="5145792"/>
            <a:ext cx="2484276" cy="148756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sz="2800" b="1">
                <a:latin typeface="HY강B"/>
                <a:ea typeface="HY강B"/>
              </a:rPr>
              <a:t>칼슘 등 </a:t>
            </a:r>
          </a:p>
          <a:p>
            <a:pPr algn="ctr">
              <a:defRPr lang="ko-KR" altLang="en-US"/>
            </a:pPr>
            <a:r>
              <a:rPr lang="ko-KR" altLang="en-US" sz="2800" b="1">
                <a:latin typeface="HY강B"/>
                <a:ea typeface="HY강B"/>
              </a:rPr>
              <a:t>무기질</a:t>
            </a:r>
          </a:p>
        </p:txBody>
      </p:sp>
      <p:sp>
        <p:nvSpPr>
          <p:cNvPr id="7" name="타원 6"/>
          <p:cNvSpPr/>
          <p:nvPr/>
        </p:nvSpPr>
        <p:spPr>
          <a:xfrm>
            <a:off x="539552" y="2276872"/>
            <a:ext cx="2448272" cy="147616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sz="2800" b="1">
                <a:latin typeface="HY강B"/>
                <a:ea typeface="HY강B"/>
              </a:rPr>
              <a:t>식이섬유</a:t>
            </a:r>
          </a:p>
        </p:txBody>
      </p:sp>
      <p:sp>
        <p:nvSpPr>
          <p:cNvPr id="8" name="타원 7"/>
          <p:cNvSpPr/>
          <p:nvPr/>
        </p:nvSpPr>
        <p:spPr>
          <a:xfrm>
            <a:off x="3599892" y="1425886"/>
            <a:ext cx="2357454" cy="164307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sz="3200" b="1" dirty="0">
                <a:latin typeface="HY강B"/>
                <a:ea typeface="HY강B"/>
              </a:rPr>
              <a:t>비타민 </a:t>
            </a:r>
            <a:r>
              <a:rPr lang="en-US" altLang="ko-KR" sz="3200" b="1" dirty="0">
                <a:latin typeface="HY강B"/>
                <a:ea typeface="HY강B"/>
              </a:rPr>
              <a:t>B</a:t>
            </a:r>
            <a:r>
              <a:rPr lang="en-US" altLang="ko-KR" sz="2800" b="1" dirty="0">
                <a:latin typeface="HY강B"/>
                <a:ea typeface="HY강B"/>
              </a:rPr>
              <a:t>1</a:t>
            </a:r>
            <a:r>
              <a:rPr lang="en-US" altLang="ko-KR" sz="3200" b="1" dirty="0" smtClean="0">
                <a:latin typeface="HY강B"/>
                <a:ea typeface="HY강B"/>
              </a:rPr>
              <a:t>, B</a:t>
            </a:r>
            <a:r>
              <a:rPr lang="en-US" altLang="ko-KR" sz="2800" b="1" dirty="0" smtClean="0">
                <a:latin typeface="HY강B"/>
                <a:ea typeface="HY강B"/>
              </a:rPr>
              <a:t>2</a:t>
            </a:r>
            <a:r>
              <a:rPr lang="en-US" altLang="ko-KR" sz="3200" b="1" dirty="0">
                <a:latin typeface="HY강B"/>
                <a:ea typeface="HY강B"/>
              </a:rPr>
              <a:t>, B</a:t>
            </a:r>
            <a:r>
              <a:rPr lang="en-US" altLang="ko-KR" sz="2800" b="1" dirty="0">
                <a:latin typeface="HY강B"/>
                <a:ea typeface="HY강B"/>
              </a:rPr>
              <a:t>12</a:t>
            </a:r>
            <a:endParaRPr lang="ko-KR" altLang="en-US" sz="3200" b="1" dirty="0">
              <a:latin typeface="HY강B"/>
              <a:ea typeface="HY강B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6572264" y="2285992"/>
            <a:ext cx="2356220" cy="135903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sz="2800" b="1">
                <a:latin typeface="HY강B"/>
                <a:ea typeface="HY강B"/>
              </a:rPr>
              <a:t>아미노산</a:t>
            </a:r>
          </a:p>
        </p:txBody>
      </p:sp>
      <p:pic>
        <p:nvPicPr>
          <p:cNvPr id="2051" name="그림 2050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555776" y="3104964"/>
            <a:ext cx="4356484" cy="2597460"/>
          </a:xfrm>
          <a:prstGeom prst="ellipse">
            <a:avLst/>
          </a:prstGeom>
          <a:effectLst>
            <a:outerShdw blurRad="76200" dist="76200" dir="2700000" algn="ctr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12858" y="887377"/>
            <a:ext cx="864361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 lang="ko-KR"/>
            </a:pPr>
            <a:r>
              <a:rPr lang="ko-KR" altLang="en-US" sz="5400" b="1" dirty="0">
                <a:solidFill>
                  <a:srgbClr val="008000"/>
                </a:solidFill>
                <a:latin typeface="맑은 고딕"/>
                <a:ea typeface="맑은 고딕"/>
              </a:rPr>
              <a:t>김치 만들기 </a:t>
            </a:r>
            <a:r>
              <a:rPr lang="ko-KR" altLang="en-US" sz="5400" b="1" dirty="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과정 </a:t>
            </a:r>
            <a:r>
              <a:rPr lang="en-US" altLang="ko-KR" sz="5400" b="1" dirty="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 </a:t>
            </a:r>
            <a:r>
              <a:rPr lang="ko-KR" altLang="en-US" sz="5400" b="1" dirty="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                  </a:t>
            </a:r>
            <a:r>
              <a:rPr lang="ko-KR" altLang="en-US" sz="5400" b="1" dirty="0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얼마나 </a:t>
            </a:r>
            <a:r>
              <a:rPr lang="ko-KR" altLang="en-US" sz="5400" b="1" dirty="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알고 </a:t>
            </a:r>
            <a:r>
              <a:rPr lang="ko-KR" altLang="en-US" sz="5400" dirty="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있을까요</a:t>
            </a:r>
            <a:r>
              <a:rPr lang="en-US" altLang="ko-KR" sz="5400" dirty="0">
                <a:solidFill>
                  <a:schemeClr val="bg2">
                    <a:lumMod val="25000"/>
                  </a:schemeClr>
                </a:solidFill>
                <a:latin typeface="맑은 고딕"/>
                <a:ea typeface="맑은 고딕"/>
              </a:rPr>
              <a:t>?</a:t>
            </a:r>
          </a:p>
        </p:txBody>
      </p:sp>
      <p:pic>
        <p:nvPicPr>
          <p:cNvPr id="33794" name="Picture 2" descr="C:\Users\조상호\Desktop\말똥가리\30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 flipH="1">
            <a:off x="3495138" y="3486150"/>
            <a:ext cx="2300998" cy="18573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332656"/>
            <a:ext cx="9180512" cy="6525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341" name="직사각형 3"/>
          <p:cNvSpPr/>
          <p:nvPr/>
        </p:nvSpPr>
        <p:spPr>
          <a:xfrm>
            <a:off x="0" y="2204864"/>
            <a:ext cx="9134232" cy="2174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6600" b="1" dirty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 </a:t>
            </a:r>
          </a:p>
          <a:p>
            <a:pPr algn="ctr">
              <a:defRPr lang="ko-KR"/>
            </a:pPr>
            <a:r>
              <a:rPr lang="ko-KR" altLang="en-US" sz="7100" b="1" dirty="0">
                <a:solidFill>
                  <a:srgbClr val="E00909"/>
                </a:solidFill>
                <a:latin typeface="HY견고딕"/>
                <a:ea typeface="HY견고딕"/>
              </a:rPr>
              <a:t>김치 </a:t>
            </a:r>
            <a:r>
              <a:rPr lang="ko-KR" altLang="en-US" sz="7100" b="1" dirty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만드는 과정</a:t>
            </a:r>
            <a:r>
              <a:rPr lang="ko-KR" altLang="en-US" sz="6600" b="1" dirty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  </a:t>
            </a:r>
          </a:p>
        </p:txBody>
      </p:sp>
      <p:pic>
        <p:nvPicPr>
          <p:cNvPr id="14342" name="_x79130064" descr="EMB00001fec1187"/>
          <p:cNvPicPr>
            <a:picLocks noChangeAspect="1" noChangeArrowheads="1"/>
          </p:cNvPicPr>
          <p:nvPr/>
        </p:nvPicPr>
        <p:blipFill rotWithShape="1">
          <a:blip r:embed="rId2"/>
          <a:srcRect l="17090" t="51030" r="44770" b="16970"/>
          <a:stretch>
            <a:fillRect/>
          </a:stretch>
        </p:blipFill>
        <p:spPr>
          <a:xfrm>
            <a:off x="0" y="0"/>
            <a:ext cx="3347864" cy="1988840"/>
          </a:xfrm>
          <a:prstGeom prst="rect">
            <a:avLst/>
          </a:prstGeom>
          <a:noFill/>
        </p:spPr>
      </p:pic>
      <p:sp>
        <p:nvSpPr>
          <p:cNvPr id="14343" name="직사각형 5"/>
          <p:cNvSpPr/>
          <p:nvPr/>
        </p:nvSpPr>
        <p:spPr>
          <a:xfrm>
            <a:off x="575556" y="1952836"/>
            <a:ext cx="2304256" cy="6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알아보기</a:t>
            </a:r>
            <a:endParaRPr lang="en-US" altLang="ko-KR" sz="4000" b="1"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  <a:latin typeface="HY견고딕"/>
              <a:ea typeface="HY견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6292850" y="3825044"/>
            <a:ext cx="1627522" cy="1584176"/>
          </a:xfrm>
          <a:prstGeom prst="ellipse">
            <a:avLst/>
          </a:prstGeom>
          <a:noFill/>
          <a:ln w="9525">
            <a:noFill/>
            <a:miter/>
          </a:ln>
        </p:spPr>
      </p:pic>
      <p:sp>
        <p:nvSpPr>
          <p:cNvPr id="25623" name="TextBox 3"/>
          <p:cNvSpPr txBox="1">
            <a:spLocks noChangeArrowheads="1"/>
          </p:cNvSpPr>
          <p:nvPr/>
        </p:nvSpPr>
        <p:spPr>
          <a:xfrm>
            <a:off x="1089557" y="3097222"/>
            <a:ext cx="1646237" cy="636409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>
              <a:defRPr lang="ko-KR" altLang="en-US"/>
            </a:pPr>
            <a:r>
              <a:rPr lang="ko-KR" altLang="en-US">
                <a:latin typeface="맑은 고딕"/>
                <a:ea typeface="맑은 고딕"/>
              </a:rPr>
              <a:t>소금물에 </a:t>
            </a:r>
          </a:p>
          <a:p>
            <a:pPr lvl="0">
              <a:defRPr lang="ko-KR" altLang="en-US"/>
            </a:pPr>
            <a:r>
              <a:rPr lang="ko-KR" altLang="en-US">
                <a:latin typeface="맑은 고딕"/>
                <a:ea typeface="맑은 고딕"/>
              </a:rPr>
              <a:t>배추절이기</a:t>
            </a:r>
          </a:p>
        </p:txBody>
      </p:sp>
      <p:sp>
        <p:nvSpPr>
          <p:cNvPr id="25621" name="TextBox 4"/>
          <p:cNvSpPr txBox="1">
            <a:spLocks noChangeArrowheads="1"/>
          </p:cNvSpPr>
          <p:nvPr/>
        </p:nvSpPr>
        <p:spPr>
          <a:xfrm>
            <a:off x="3654425" y="3140576"/>
            <a:ext cx="1638300" cy="362719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>
              <a:defRPr lang="ko-KR" altLang="en-US"/>
            </a:pPr>
            <a:r>
              <a:rPr lang="ko-KR" altLang="en-US">
                <a:latin typeface="맑은 고딕"/>
                <a:ea typeface="맑은 고딕"/>
              </a:rPr>
              <a:t>절인배추 씻기</a:t>
            </a:r>
          </a:p>
        </p:txBody>
      </p:sp>
      <p:sp>
        <p:nvSpPr>
          <p:cNvPr id="25619" name="TextBox 5"/>
          <p:cNvSpPr txBox="1">
            <a:spLocks noChangeArrowheads="1"/>
          </p:cNvSpPr>
          <p:nvPr/>
        </p:nvSpPr>
        <p:spPr>
          <a:xfrm>
            <a:off x="6292712" y="3149974"/>
            <a:ext cx="1625734" cy="36950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>
              <a:defRPr lang="ko-KR" altLang="en-US"/>
            </a:pPr>
            <a:r>
              <a:rPr lang="ko-KR" altLang="en-US">
                <a:latin typeface="맑은 고딕"/>
                <a:ea typeface="맑은 고딕"/>
              </a:rPr>
              <a:t>부재료 썰기</a:t>
            </a:r>
          </a:p>
        </p:txBody>
      </p:sp>
      <p:sp>
        <p:nvSpPr>
          <p:cNvPr id="25617" name="TextBox 6"/>
          <p:cNvSpPr txBox="1">
            <a:spLocks noChangeArrowheads="1"/>
          </p:cNvSpPr>
          <p:nvPr/>
        </p:nvSpPr>
        <p:spPr>
          <a:xfrm>
            <a:off x="1187949" y="5445628"/>
            <a:ext cx="1799723" cy="369381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>
              <a:defRPr lang="ko-KR" altLang="en-US"/>
            </a:pPr>
            <a:r>
              <a:rPr lang="ko-KR" altLang="en-US">
                <a:latin typeface="맑은 고딕"/>
                <a:ea typeface="맑은 고딕"/>
              </a:rPr>
              <a:t>양념혼합하기</a:t>
            </a:r>
          </a:p>
        </p:txBody>
      </p:sp>
      <p:sp>
        <p:nvSpPr>
          <p:cNvPr id="25615" name="TextBox 7"/>
          <p:cNvSpPr txBox="1">
            <a:spLocks noChangeArrowheads="1"/>
          </p:cNvSpPr>
          <p:nvPr/>
        </p:nvSpPr>
        <p:spPr>
          <a:xfrm>
            <a:off x="3848566" y="5507783"/>
            <a:ext cx="1446867" cy="369489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>
              <a:defRPr lang="ko-KR" altLang="en-US"/>
            </a:pPr>
            <a:r>
              <a:rPr lang="ko-KR" altLang="en-US">
                <a:latin typeface="맑은 고딕"/>
                <a:ea typeface="맑은 고딕"/>
              </a:rPr>
              <a:t>김치속넣기</a:t>
            </a:r>
          </a:p>
        </p:txBody>
      </p:sp>
      <p:sp>
        <p:nvSpPr>
          <p:cNvPr id="25608" name="AutoShape 15" descr="이미지를 클릭하면 창이 닫힙니다"/>
          <p:cNvSpPr>
            <a:spLocks noChangeAspect="1" noChangeArrowheads="1"/>
          </p:cNvSpPr>
          <p:nvPr/>
        </p:nvSpPr>
        <p:spPr>
          <a:xfrm>
            <a:off x="168275" y="-144463"/>
            <a:ext cx="304800" cy="304801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lvl="0">
              <a:defRPr lang="ko-KR" altLang="en-US"/>
            </a:pPr>
            <a:endParaRPr lang="ko-KR" altLang="en-US">
              <a:latin typeface="맑은 고딕"/>
              <a:ea typeface="맑은 고딕"/>
            </a:endParaRPr>
          </a:p>
        </p:txBody>
      </p:sp>
      <p:sp>
        <p:nvSpPr>
          <p:cNvPr id="25609" name="AutoShape 17" descr="이미지를 클릭하면 창이 닫힙니다"/>
          <p:cNvSpPr>
            <a:spLocks noChangeAspect="1" noChangeArrowheads="1"/>
          </p:cNvSpPr>
          <p:nvPr/>
        </p:nvSpPr>
        <p:spPr>
          <a:xfrm>
            <a:off x="320675" y="7938"/>
            <a:ext cx="304800" cy="3048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lvl="0">
              <a:defRPr lang="ko-KR" altLang="en-US"/>
            </a:pPr>
            <a:endParaRPr lang="ko-KR" altLang="en-US">
              <a:latin typeface="맑은 고딕"/>
              <a:ea typeface="맑은 고딕"/>
            </a:endParaRPr>
          </a:p>
        </p:txBody>
      </p:sp>
      <p:sp>
        <p:nvSpPr>
          <p:cNvPr id="19" name="오른쪽 화살표 18"/>
          <p:cNvSpPr/>
          <p:nvPr/>
        </p:nvSpPr>
        <p:spPr>
          <a:xfrm>
            <a:off x="2987675" y="2133600"/>
            <a:ext cx="504825" cy="431800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/>
            </a:pPr>
            <a:endParaRPr lang="ko-KR" altLang="en-US"/>
          </a:p>
        </p:txBody>
      </p:sp>
      <p:sp>
        <p:nvSpPr>
          <p:cNvPr id="33" name="오른쪽 화살표 32"/>
          <p:cNvSpPr/>
          <p:nvPr/>
        </p:nvSpPr>
        <p:spPr>
          <a:xfrm>
            <a:off x="5599113" y="4525963"/>
            <a:ext cx="503237" cy="431800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/>
            </a:pPr>
            <a:endParaRPr lang="ko-KR" altLang="en-US"/>
          </a:p>
        </p:txBody>
      </p:sp>
      <p:sp>
        <p:nvSpPr>
          <p:cNvPr id="34" name="오른쪽 화살표 33"/>
          <p:cNvSpPr/>
          <p:nvPr/>
        </p:nvSpPr>
        <p:spPr>
          <a:xfrm>
            <a:off x="3052763" y="4508500"/>
            <a:ext cx="503237" cy="43338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/>
            </a:pPr>
            <a:endParaRPr lang="ko-KR" altLang="en-US"/>
          </a:p>
        </p:txBody>
      </p:sp>
      <p:sp>
        <p:nvSpPr>
          <p:cNvPr id="35" name="오른쪽 화살표 34"/>
          <p:cNvSpPr/>
          <p:nvPr/>
        </p:nvSpPr>
        <p:spPr>
          <a:xfrm>
            <a:off x="5580063" y="2178050"/>
            <a:ext cx="504825" cy="431800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/>
            </a:pPr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622306" y="5461958"/>
            <a:ext cx="1296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b="1">
                <a:latin typeface="+mj-lt"/>
              </a:rPr>
              <a:t>완성</a:t>
            </a:r>
            <a:endParaRPr lang="en-US" altLang="ko-KR" b="1">
              <a:latin typeface="+mj-lt"/>
            </a:endParaRPr>
          </a:p>
        </p:txBody>
      </p:sp>
      <p:sp>
        <p:nvSpPr>
          <p:cNvPr id="25624" name="직사각형 25623"/>
          <p:cNvSpPr txBox="1"/>
          <p:nvPr/>
        </p:nvSpPr>
        <p:spPr>
          <a:xfrm>
            <a:off x="395535" y="296651"/>
            <a:ext cx="8748465" cy="96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5800" b="1">
                <a:solidFill>
                  <a:srgbClr val="FF0000"/>
                </a:solidFill>
                <a:latin typeface="HY견고딕"/>
                <a:ea typeface="HY견고딕"/>
              </a:rPr>
              <a:t>김치</a:t>
            </a:r>
            <a:r>
              <a:rPr lang="ko-KR" altLang="en-US" sz="58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 만드는 과정</a:t>
            </a:r>
          </a:p>
        </p:txBody>
      </p:sp>
      <p:pic>
        <p:nvPicPr>
          <p:cNvPr id="25631" name="Picture 1" descr="C:\Documents and Settings\User\바탕 화면\사진\김장사진\20141121_093936.jpg"/>
          <p:cNvPicPr>
            <a:picLocks noChangeAspect="1" noChangeArrowheads="1"/>
          </p:cNvPicPr>
          <p:nvPr/>
        </p:nvPicPr>
        <p:blipFill rotWithShape="1">
          <a:blip r:embed="rId3"/>
          <a:srcRect l="9780" t="65590" r="56770" b="3740"/>
          <a:stretch>
            <a:fillRect/>
          </a:stretch>
        </p:blipFill>
        <p:spPr>
          <a:xfrm>
            <a:off x="6420035" y="1520788"/>
            <a:ext cx="1584177" cy="1548172"/>
          </a:xfrm>
          <a:prstGeom prst="ellipse">
            <a:avLst/>
          </a:prstGeom>
          <a:noFill/>
        </p:spPr>
      </p:pic>
      <p:pic>
        <p:nvPicPr>
          <p:cNvPr id="25633" name="Picture 11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1121821" y="1484783"/>
            <a:ext cx="1613974" cy="1512155"/>
          </a:xfrm>
          <a:prstGeom prst="ellipse">
            <a:avLst/>
          </a:prstGeom>
          <a:noFill/>
          <a:ln w="9525">
            <a:noFill/>
            <a:miter/>
          </a:ln>
        </p:spPr>
      </p:pic>
      <p:pic>
        <p:nvPicPr>
          <p:cNvPr id="25635" name="Picture 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3743908" y="1572355"/>
            <a:ext cx="1656184" cy="1568613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636" name="Picture 4"/>
          <p:cNvPicPr>
            <a:picLocks noChangeAspect="1" noChangeArrowheads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935596" y="3897052"/>
            <a:ext cx="1656184" cy="1512168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637" name="Picture 5"/>
          <p:cNvPicPr>
            <a:picLocks noChangeAspect="1" noChangeArrowheads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3744268" y="3933055"/>
            <a:ext cx="1655823" cy="1512168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277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6400" indent="-190500" algn="ctr">
              <a:defRPr lang="ko-KR"/>
            </a:pPr>
            <a:r>
              <a:rPr lang="ko-KR" altLang="en-US" sz="6600" b="1" dirty="0">
                <a:solidFill>
                  <a:srgbClr val="00B050"/>
                </a:solidFill>
                <a:latin typeface="HY견고딕"/>
                <a:ea typeface="HY견고딕"/>
              </a:rPr>
              <a:t>텃밭 채소로</a:t>
            </a:r>
          </a:p>
          <a:p>
            <a:pPr marL="406400" indent="-190500" algn="ctr">
              <a:defRPr lang="ko-KR"/>
            </a:pPr>
            <a:r>
              <a:rPr lang="ko-KR" altLang="en-US" sz="6600" b="1" dirty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김치 만들기</a:t>
            </a:r>
          </a:p>
          <a:p>
            <a:pPr marL="406400" indent="-190500" algn="ctr">
              <a:defRPr lang="ko-KR"/>
            </a:pPr>
            <a:r>
              <a:rPr lang="ko-KR" altLang="en-US" sz="4400" b="1" dirty="0">
                <a:solidFill>
                  <a:srgbClr val="FF0000"/>
                </a:solidFill>
                <a:latin typeface="맑은 고딕"/>
                <a:ea typeface="맑은 고딕"/>
              </a:rPr>
              <a:t>-우리 전통음식이 좋아요!-</a:t>
            </a: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활동1</a:t>
            </a:r>
            <a:r>
              <a:rPr lang="en-US" altLang="ko-KR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>
          <a:xfrm>
            <a:off x="467544" y="1556792"/>
            <a:ext cx="8208962" cy="31383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algn="ctr">
              <a:lnSpc>
                <a:spcPct val="150000"/>
              </a:lnSpc>
              <a:defRPr lang="ko-KR"/>
            </a:pPr>
            <a:r>
              <a:rPr lang="ko-KR" altLang="en-US" sz="4800" b="1" i="0">
                <a:solidFill>
                  <a:srgbClr val="002060"/>
                </a:solidFill>
                <a:latin typeface="맑은 고딕"/>
                <a:ea typeface="맑은 고딕"/>
              </a:rPr>
              <a:t>텃밭 수확 </a:t>
            </a:r>
            <a:r>
              <a:rPr lang="ko-KR" altLang="en-US" sz="4800" b="1" i="0">
                <a:solidFill>
                  <a:srgbClr val="00B050"/>
                </a:solidFill>
                <a:latin typeface="맑은 고딕"/>
                <a:ea typeface="맑은 고딕"/>
              </a:rPr>
              <a:t>배추</a:t>
            </a:r>
            <a:r>
              <a:rPr lang="ko-KR" altLang="en-US" sz="4800" b="1" i="0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와 </a:t>
            </a:r>
            <a:r>
              <a:rPr lang="ko-KR" altLang="en-US" sz="4800" b="1" i="0">
                <a:solidFill>
                  <a:srgbClr val="FF0000"/>
                </a:solidFill>
                <a:latin typeface="맑은 고딕"/>
                <a:ea typeface="맑은 고딕"/>
              </a:rPr>
              <a:t>무</a:t>
            </a:r>
            <a:r>
              <a:rPr lang="ko-KR" altLang="en-US" sz="4800" b="1" i="0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로 </a:t>
            </a:r>
          </a:p>
          <a:p>
            <a:pPr algn="ctr">
              <a:lnSpc>
                <a:spcPct val="150000"/>
              </a:lnSpc>
              <a:defRPr lang="ko-KR"/>
            </a:pPr>
            <a:r>
              <a:rPr lang="ko-KR" altLang="en-US" sz="4800" b="1" i="0">
                <a:solidFill>
                  <a:srgbClr val="002060"/>
                </a:solidFill>
                <a:latin typeface="맑은 고딕"/>
                <a:ea typeface="맑은 고딕"/>
              </a:rPr>
              <a:t>맛있는 </a:t>
            </a:r>
            <a:r>
              <a:rPr lang="ko-KR" altLang="en-US" sz="4800" b="1" i="0">
                <a:solidFill>
                  <a:srgbClr val="FF0000"/>
                </a:solidFill>
                <a:latin typeface="맑은 고딕"/>
                <a:ea typeface="맑은 고딕"/>
              </a:rPr>
              <a:t>아삭아삭 김치</a:t>
            </a:r>
            <a:r>
              <a:rPr lang="ko-KR" altLang="en-US" sz="4800" b="1" i="0">
                <a:solidFill>
                  <a:srgbClr val="002060"/>
                </a:solidFill>
                <a:latin typeface="맑은 고딕"/>
                <a:ea typeface="맑은 고딕"/>
              </a:rPr>
              <a:t>를 </a:t>
            </a:r>
          </a:p>
          <a:p>
            <a:pPr algn="ctr">
              <a:lnSpc>
                <a:spcPct val="150000"/>
              </a:lnSpc>
              <a:defRPr lang="ko-KR"/>
            </a:pPr>
            <a:r>
              <a:rPr lang="ko-KR" altLang="en-US" sz="4800" b="1" i="0">
                <a:solidFill>
                  <a:srgbClr val="0000FF"/>
                </a:solidFill>
                <a:latin typeface="맑은 고딕"/>
                <a:ea typeface="맑은 고딕"/>
              </a:rPr>
              <a:t>만들어 볼까요</a:t>
            </a:r>
            <a:r>
              <a:rPr lang="en-US" altLang="ko-KR" sz="4800" b="1" i="0">
                <a:solidFill>
                  <a:srgbClr val="002060"/>
                </a:solidFill>
                <a:latin typeface="맑은 고딕"/>
                <a:ea typeface="맑은 고딕"/>
              </a:rPr>
              <a:t>? 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2097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endParaRPr lang="en-US" altLang="ko-KR" sz="6600" b="1">
              <a:solidFill>
                <a:srgbClr val="00B050"/>
              </a:solidFill>
              <a:latin typeface="HY견고딕"/>
              <a:ea typeface="HY견고딕"/>
            </a:endParaRPr>
          </a:p>
          <a:p>
            <a:pPr algn="ctr">
              <a:defRPr lang="ko-KR"/>
            </a:pPr>
            <a:r>
              <a:rPr lang="ko-KR" altLang="en-US" sz="66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김치 활동지 작성 </a:t>
            </a: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활동2</a:t>
            </a:r>
            <a:r>
              <a:rPr lang="en-US" altLang="ko-KR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 xmlns:dgm="http://schemas.openxmlformats.org/drawingml/2006/diagram" xmlns:dsp="http://schemas.microsoft.com/office/drawing/2008/diagram">
      <p:transition xmlns:mc="http://schemas.openxmlformats.org/markup-compatibility/2006" xmlns:hp="http://schemas.haansoft.com/office/presentation/8.0" mc:Ignorable="hp" hp:hslDur="700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한컴오피스">
      <a:majorFont>
        <a:latin typeface="함초롬돋움"/>
        <a:ea typeface="함초롬돋움"/>
        <a:cs typeface="Times New Roman"/>
      </a:majorFont>
      <a:minorFont>
        <a:latin typeface="함초롬돋움"/>
        <a:ea typeface="함초롬돋움"/>
        <a:cs typeface="Times New Roman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160</Words>
  <Application>Microsoft Office PowerPoint</Application>
  <PresentationFormat>화면 슬라이드 쇼(4:3)</PresentationFormat>
  <Paragraphs>57</Paragraphs>
  <Slides>13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1" baseType="lpstr">
      <vt:lpstr>HY강B</vt:lpstr>
      <vt:lpstr>HY견고딕</vt:lpstr>
      <vt:lpstr>굴림</vt:lpstr>
      <vt:lpstr>맑은 고딕</vt:lpstr>
      <vt:lpstr>함초롬돋움</vt:lpstr>
      <vt:lpstr>Arial</vt:lpstr>
      <vt:lpstr>Times New Roman</vt:lpstr>
      <vt:lpstr>Office 테마</vt:lpstr>
      <vt:lpstr>PowerPoint 프레젠테이션</vt:lpstr>
      <vt:lpstr>PowerPoint 프레젠테이션</vt:lpstr>
      <vt:lpstr>우리 전통음식 김치         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배추와 무로 만든 김치 활동지 발표해요.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조상호</dc:creator>
  <cp:lastModifiedBy>차예원</cp:lastModifiedBy>
  <cp:revision>168</cp:revision>
  <cp:lastPrinted>2018-01-12T08:25:27Z</cp:lastPrinted>
  <dcterms:created xsi:type="dcterms:W3CDTF">2016-10-18T13:43:15Z</dcterms:created>
  <dcterms:modified xsi:type="dcterms:W3CDTF">2018-07-20T06:43:34Z</dcterms:modified>
  <cp:version>0906.0100.01</cp:version>
</cp:coreProperties>
</file>